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1" r:id="rId1"/>
  </p:sldMasterIdLst>
  <p:notesMasterIdLst>
    <p:notesMasterId r:id="rId7"/>
  </p:notesMasterIdLst>
  <p:handoutMasterIdLst>
    <p:handoutMasterId r:id="rId8"/>
  </p:handoutMasterIdLst>
  <p:sldIdLst>
    <p:sldId id="256" r:id="rId2"/>
    <p:sldId id="269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000000"/>
    <a:srgbClr val="FFFFCC"/>
    <a:srgbClr val="CC0000"/>
    <a:srgbClr val="0000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5663" autoAdjust="0"/>
  </p:normalViewPr>
  <p:slideViewPr>
    <p:cSldViewPr>
      <p:cViewPr varScale="1">
        <p:scale>
          <a:sx n="107" d="100"/>
          <a:sy n="107" d="100"/>
        </p:scale>
        <p:origin x="165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6A34344-4BE8-B4B1-2567-15FF8CD494E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D210F1B-B48D-9E07-31F5-CA63231AA2E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C8069E35-8938-B977-F34B-9A9BEF74675B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/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B9932E6A-76AD-AF4E-9D4A-7356C3B30C8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C35DBE7-BCC8-4355-A7D4-3896EE57A04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47888A6B-6F51-595F-A665-C9CDE2CCBEA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5435C9E-FD50-8ACE-B2CF-D1210BFE7C9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E957C765-B135-1A0A-3F28-B5E2BAB30E3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EDD1AFFB-B735-FF09-AD87-712CB3BAEB2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noProof="0"/>
              <a:t>Образец текста</a:t>
            </a:r>
          </a:p>
          <a:p>
            <a:pPr lvl="1"/>
            <a:r>
              <a:rPr lang="ru-RU" altLang="ru-RU" noProof="0"/>
              <a:t>Второй уровень</a:t>
            </a:r>
          </a:p>
          <a:p>
            <a:pPr lvl="2"/>
            <a:r>
              <a:rPr lang="ru-RU" altLang="ru-RU" noProof="0"/>
              <a:t>Третий уровень</a:t>
            </a:r>
          </a:p>
          <a:p>
            <a:pPr lvl="3"/>
            <a:r>
              <a:rPr lang="ru-RU" altLang="ru-RU" noProof="0"/>
              <a:t>Четвертый уровень</a:t>
            </a:r>
          </a:p>
          <a:p>
            <a:pPr lvl="4"/>
            <a:r>
              <a:rPr lang="ru-RU" altLang="ru-RU" noProof="0"/>
              <a:t>Пятый уровень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8F95F94E-5FA2-BBE9-A496-7CE0DDC9D26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25A95B50-DD46-9490-016A-941CF6821B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" panose="020B0604020202020204" pitchFamily="34" charset="0"/>
              </a:defRPr>
            </a:lvl1pPr>
          </a:lstStyle>
          <a:p>
            <a:fld id="{D6AD1D7E-C5F5-42D6-82FF-9DA3262E8D80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1B07CC3D-A835-0F38-8FF1-401667ABAD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D9EE581-EF7F-4A6B-ABB2-15CCEB664698}" type="slidenum">
              <a:rPr kumimoji="0" lang="ru-RU" altLang="ru-RU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kumimoji="0" lang="ru-RU" altLang="ru-RU">
              <a:latin typeface="Arial" panose="020B0604020202020204" pitchFamily="34" charset="0"/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7C9D7647-9B81-114C-FA94-8EDB84A80F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B84FD8C9-B3C7-F5F0-EBF2-EC8E82BCC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D6B377B9-3FC8-46CA-B2A3-282162CA51AB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009488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B7794-7F9F-4313-8CA9-6FDCEA63488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114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AE625-8389-45FD-BA69-A52DF2299E3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219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664DD-521A-4937-85D1-C61BA9F4C0A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23422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9CD70B-2621-4CE2-8A99-D3646F2F4F82}" type="slidenum">
              <a:rPr lang="ru-RU" altLang="ru-RU" smtClean="0"/>
              <a:pPr/>
              <a:t>‹#›</a:t>
            </a:fld>
            <a:endParaRPr lang="ru-RU" alt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3283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8B288-EB35-4455-B404-8F15867CEA2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18470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8B288-EB35-4455-B404-8F15867CEA2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9248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FA8AB-3003-410B-876F-C6150DD8A2C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06935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F56FE-C0D3-47D2-BF36-6CC1BEE72B55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01935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5865E-B6E4-4034-A189-EAC0B4BCB56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9043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alt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8B288-EB35-4455-B404-8F15867CEA2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0876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/>
            </a:pPr>
            <a:endParaRPr lang="ru-RU" alt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D58B288-EB35-4455-B404-8F15867CEA2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168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2" r:id="rId1"/>
    <p:sldLayoutId id="2147483813" r:id="rId2"/>
    <p:sldLayoutId id="2147483814" r:id="rId3"/>
    <p:sldLayoutId id="2147483815" r:id="rId4"/>
    <p:sldLayoutId id="2147483816" r:id="rId5"/>
    <p:sldLayoutId id="2147483817" r:id="rId6"/>
    <p:sldLayoutId id="2147483818" r:id="rId7"/>
    <p:sldLayoutId id="2147483819" r:id="rId8"/>
    <p:sldLayoutId id="2147483820" r:id="rId9"/>
    <p:sldLayoutId id="2147483821" r:id="rId10"/>
    <p:sldLayoutId id="21474838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9AD8A654-F74F-E5CC-9393-4B4D73A15B3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03350" y="116632"/>
            <a:ext cx="7063740" cy="4041648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3600" dirty="0"/>
              <a:t>Либералы, консерваторы, социалисты: </a:t>
            </a:r>
            <a:r>
              <a:rPr lang="ru-RU" altLang="ru-RU" sz="2800" dirty="0"/>
              <a:t>какими должно быть общество и государство</a:t>
            </a:r>
            <a:r>
              <a:rPr lang="ru-RU" altLang="ru-RU" sz="3600" dirty="0"/>
              <a:t> </a:t>
            </a:r>
            <a:r>
              <a:rPr lang="ru-RU" altLang="ru-RU" dirty="0"/>
              <a:t> </a:t>
            </a:r>
          </a:p>
        </p:txBody>
      </p:sp>
      <p:sp>
        <p:nvSpPr>
          <p:cNvPr id="8195" name="Rectangle 9">
            <a:extLst>
              <a:ext uri="{FF2B5EF4-FFF2-40B4-BE49-F238E27FC236}">
                <a16:creationId xmlns:a16="http://schemas.microsoft.com/office/drawing/2014/main" id="{CA6B82C4-A7AA-2582-D8CE-38E38EC7463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03350" y="4076700"/>
            <a:ext cx="6400800" cy="766763"/>
          </a:xfrm>
        </p:spPr>
        <p:txBody>
          <a:bodyPr/>
          <a:lstStyle/>
          <a:p>
            <a:pPr eaLnBrk="1" hangingPunct="1"/>
            <a:endParaRPr lang="ru-RU" altLang="ru-RU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7CEBD3B-293D-EB26-31E5-A0BD1D8BB8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720725"/>
          </a:xfrm>
        </p:spPr>
        <p:txBody>
          <a:bodyPr/>
          <a:lstStyle/>
          <a:p>
            <a:pPr eaLnBrk="1" hangingPunct="1"/>
            <a:r>
              <a:rPr lang="ru-RU" altLang="ru-RU" sz="3200" b="1">
                <a:solidFill>
                  <a:srgbClr val="000066"/>
                </a:solidFill>
              </a:rPr>
              <a:t>1. Каким быть обществу?</a:t>
            </a:r>
          </a:p>
        </p:txBody>
      </p:sp>
      <p:sp>
        <p:nvSpPr>
          <p:cNvPr id="86020" name="Rectangle 4">
            <a:extLst>
              <a:ext uri="{FF2B5EF4-FFF2-40B4-BE49-F238E27FC236}">
                <a16:creationId xmlns:a16="http://schemas.microsoft.com/office/drawing/2014/main" id="{CB08BB46-3ADD-2C5E-D4D5-32BA8C9DD5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268413"/>
            <a:ext cx="8640763" cy="865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 dirty="0">
                <a:solidFill>
                  <a:srgbClr val="92D050"/>
                </a:solidFill>
              </a:rPr>
              <a:t>Бурное развитие европейских стран в </a:t>
            </a:r>
            <a:r>
              <a:rPr lang="en-US" altLang="ru-RU" sz="2400" b="1" dirty="0">
                <a:solidFill>
                  <a:srgbClr val="92D050"/>
                </a:solidFill>
              </a:rPr>
              <a:t>XIX </a:t>
            </a:r>
            <a:r>
              <a:rPr lang="ru-RU" altLang="ru-RU" sz="2400" b="1" dirty="0">
                <a:solidFill>
                  <a:srgbClr val="92D050"/>
                </a:solidFill>
              </a:rPr>
              <a:t>веке ставило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 dirty="0">
                <a:solidFill>
                  <a:srgbClr val="92D050"/>
                </a:solidFill>
              </a:rPr>
              <a:t>вопрос «Каким быть будущему обществу?» </a:t>
            </a:r>
          </a:p>
        </p:txBody>
      </p:sp>
      <p:sp>
        <p:nvSpPr>
          <p:cNvPr id="86021" name="AutoShape 5">
            <a:extLst>
              <a:ext uri="{FF2B5EF4-FFF2-40B4-BE49-F238E27FC236}">
                <a16:creationId xmlns:a16="http://schemas.microsoft.com/office/drawing/2014/main" id="{0683A257-C2AC-8398-A925-FFCC579DE6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2205038"/>
            <a:ext cx="360362" cy="504825"/>
          </a:xfrm>
          <a:prstGeom prst="downArrow">
            <a:avLst>
              <a:gd name="adj1" fmla="val 50000"/>
              <a:gd name="adj2" fmla="val 3502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/>
          </a:p>
        </p:txBody>
      </p:sp>
      <p:sp>
        <p:nvSpPr>
          <p:cNvPr id="86022" name="Rectangle 6">
            <a:extLst>
              <a:ext uri="{FF2B5EF4-FFF2-40B4-BE49-F238E27FC236}">
                <a16:creationId xmlns:a16="http://schemas.microsoft.com/office/drawing/2014/main" id="{BC50A4C2-CFE7-03BC-163B-83E76CF699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852738"/>
            <a:ext cx="8569325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 dirty="0">
                <a:solidFill>
                  <a:srgbClr val="92D050"/>
                </a:solidFill>
              </a:rPr>
              <a:t>В </a:t>
            </a:r>
            <a:r>
              <a:rPr lang="en-US" altLang="ru-RU" sz="2400" b="1" dirty="0">
                <a:solidFill>
                  <a:srgbClr val="92D050"/>
                </a:solidFill>
              </a:rPr>
              <a:t>XIX </a:t>
            </a:r>
            <a:r>
              <a:rPr lang="ru-RU" altLang="ru-RU" sz="2400" b="1" dirty="0">
                <a:solidFill>
                  <a:srgbClr val="92D050"/>
                </a:solidFill>
              </a:rPr>
              <a:t>веке</a:t>
            </a:r>
            <a:r>
              <a:rPr lang="en-US" altLang="ru-RU" sz="2400" b="1" dirty="0">
                <a:solidFill>
                  <a:srgbClr val="92D050"/>
                </a:solidFill>
              </a:rPr>
              <a:t> </a:t>
            </a:r>
            <a:r>
              <a:rPr lang="ru-RU" altLang="ru-RU" sz="2400" b="1" dirty="0">
                <a:solidFill>
                  <a:srgbClr val="92D050"/>
                </a:solidFill>
              </a:rPr>
              <a:t>оформились 3 основных политических учения</a:t>
            </a:r>
            <a:r>
              <a:rPr lang="ru-RU" altLang="ru-RU" sz="1800" dirty="0">
                <a:solidFill>
                  <a:srgbClr val="92D050"/>
                </a:solidFill>
              </a:rPr>
              <a:t> </a:t>
            </a:r>
          </a:p>
        </p:txBody>
      </p:sp>
      <p:sp>
        <p:nvSpPr>
          <p:cNvPr id="86023" name="AutoShape 7">
            <a:extLst>
              <a:ext uri="{FF2B5EF4-FFF2-40B4-BE49-F238E27FC236}">
                <a16:creationId xmlns:a16="http://schemas.microsoft.com/office/drawing/2014/main" id="{62A1B582-24A3-6F8F-6E21-EDC81EC39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13" y="3716338"/>
            <a:ext cx="287337" cy="647700"/>
          </a:xfrm>
          <a:prstGeom prst="downArrow">
            <a:avLst>
              <a:gd name="adj1" fmla="val 50000"/>
              <a:gd name="adj2" fmla="val 563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/>
          </a:p>
        </p:txBody>
      </p:sp>
      <p:sp>
        <p:nvSpPr>
          <p:cNvPr id="86024" name="AutoShape 8">
            <a:extLst>
              <a:ext uri="{FF2B5EF4-FFF2-40B4-BE49-F238E27FC236}">
                <a16:creationId xmlns:a16="http://schemas.microsoft.com/office/drawing/2014/main" id="{CBFF0DDF-5BF0-A8F0-8676-AA072F32C0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3789363"/>
            <a:ext cx="287338" cy="647700"/>
          </a:xfrm>
          <a:prstGeom prst="downArrow">
            <a:avLst>
              <a:gd name="adj1" fmla="val 50000"/>
              <a:gd name="adj2" fmla="val 563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/>
          </a:p>
        </p:txBody>
      </p:sp>
      <p:sp>
        <p:nvSpPr>
          <p:cNvPr id="86025" name="AutoShape 9">
            <a:extLst>
              <a:ext uri="{FF2B5EF4-FFF2-40B4-BE49-F238E27FC236}">
                <a16:creationId xmlns:a16="http://schemas.microsoft.com/office/drawing/2014/main" id="{A8666F56-8149-3F15-7D1D-104C10D10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789363"/>
            <a:ext cx="287337" cy="647700"/>
          </a:xfrm>
          <a:prstGeom prst="downArrow">
            <a:avLst>
              <a:gd name="adj1" fmla="val 50000"/>
              <a:gd name="adj2" fmla="val 5635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/>
          </a:p>
        </p:txBody>
      </p:sp>
      <p:sp>
        <p:nvSpPr>
          <p:cNvPr id="86026" name="Rectangle 10">
            <a:extLst>
              <a:ext uri="{FF2B5EF4-FFF2-40B4-BE49-F238E27FC236}">
                <a16:creationId xmlns:a16="http://schemas.microsoft.com/office/drawing/2014/main" id="{22F0B276-7F9B-D8A1-4126-ACB613161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4652963"/>
            <a:ext cx="2087563" cy="1081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 dirty="0">
                <a:solidFill>
                  <a:srgbClr val="92D050"/>
                </a:solidFill>
              </a:rPr>
              <a:t>Либерализм</a:t>
            </a:r>
          </a:p>
        </p:txBody>
      </p:sp>
      <p:sp>
        <p:nvSpPr>
          <p:cNvPr id="86029" name="Rectangle 13">
            <a:extLst>
              <a:ext uri="{FF2B5EF4-FFF2-40B4-BE49-F238E27FC236}">
                <a16:creationId xmlns:a16="http://schemas.microsoft.com/office/drawing/2014/main" id="{691FAD23-7B81-13E8-D4FA-4B07D4F91C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7683" y="4652963"/>
            <a:ext cx="2087563" cy="1081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 dirty="0">
                <a:solidFill>
                  <a:srgbClr val="92D050"/>
                </a:solidFill>
              </a:rPr>
              <a:t>Социализм</a:t>
            </a:r>
          </a:p>
        </p:txBody>
      </p:sp>
      <p:sp>
        <p:nvSpPr>
          <p:cNvPr id="86030" name="Rectangle 14">
            <a:extLst>
              <a:ext uri="{FF2B5EF4-FFF2-40B4-BE49-F238E27FC236}">
                <a16:creationId xmlns:a16="http://schemas.microsoft.com/office/drawing/2014/main" id="{95D9C263-8D1A-4A79-AA61-6238DAEB8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5375" y="4652963"/>
            <a:ext cx="2087563" cy="1081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 dirty="0">
                <a:solidFill>
                  <a:srgbClr val="92D050"/>
                </a:solidFill>
              </a:rPr>
              <a:t>Консерватизм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6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6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6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6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6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6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6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6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6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 animBg="1"/>
      <p:bldP spid="86021" grpId="0" animBg="1"/>
      <p:bldP spid="86022" grpId="0" animBg="1"/>
      <p:bldP spid="86023" grpId="0" animBg="1"/>
      <p:bldP spid="86024" grpId="0" animBg="1"/>
      <p:bldP spid="86025" grpId="0" animBg="1"/>
      <p:bldP spid="86026" grpId="0" animBg="1"/>
      <p:bldP spid="86029" grpId="0" animBg="1"/>
      <p:bldP spid="860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F077346-9DF2-749B-55B7-1BF3FF8C02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7772400" cy="587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3200" b="1">
                <a:solidFill>
                  <a:srgbClr val="000066"/>
                </a:solidFill>
              </a:rPr>
              <a:t>2. Разрешено все, что не запрещено.</a:t>
            </a:r>
          </a:p>
        </p:txBody>
      </p:sp>
      <p:sp>
        <p:nvSpPr>
          <p:cNvPr id="87044" name="Rectangle 4">
            <a:extLst>
              <a:ext uri="{FF2B5EF4-FFF2-40B4-BE49-F238E27FC236}">
                <a16:creationId xmlns:a16="http://schemas.microsoft.com/office/drawing/2014/main" id="{9BCB2536-854F-8C0C-9D0F-725DC1135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8785225" cy="10810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 err="1">
                <a:solidFill>
                  <a:srgbClr val="92D050"/>
                </a:solidFill>
              </a:rPr>
              <a:t>Либерали́зм</a:t>
            </a:r>
            <a:r>
              <a:rPr lang="ru-RU" altLang="ru-RU" sz="2000" dirty="0">
                <a:solidFill>
                  <a:srgbClr val="FF3300"/>
                </a:solidFill>
              </a:rPr>
              <a:t> </a:t>
            </a:r>
            <a:r>
              <a:rPr lang="ru-RU" altLang="ru-RU" sz="2000" dirty="0">
                <a:solidFill>
                  <a:srgbClr val="000000"/>
                </a:solidFill>
              </a:rPr>
              <a:t>(лат. </a:t>
            </a:r>
            <a:r>
              <a:rPr lang="en-US" altLang="ru-RU" sz="2000" dirty="0">
                <a:solidFill>
                  <a:srgbClr val="000000"/>
                </a:solidFill>
              </a:rPr>
              <a:t>Liberum – </a:t>
            </a:r>
            <a:r>
              <a:rPr lang="ru-RU" altLang="ru-RU" sz="2000" dirty="0">
                <a:solidFill>
                  <a:srgbClr val="000000"/>
                </a:solidFill>
              </a:rPr>
              <a:t>свобода)</a:t>
            </a:r>
            <a:r>
              <a:rPr lang="ru-RU" altLang="ru-RU" sz="2000" dirty="0">
                <a:solidFill>
                  <a:srgbClr val="000066"/>
                </a:solidFill>
              </a:rPr>
              <a:t> - политическая идеология, которая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исходит из положения о том, что человек свободен распоряжаться собой и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своей собственностью. </a:t>
            </a:r>
          </a:p>
        </p:txBody>
      </p:sp>
      <p:sp>
        <p:nvSpPr>
          <p:cNvPr id="87045" name="Rectangle 5">
            <a:extLst>
              <a:ext uri="{FF2B5EF4-FFF2-40B4-BE49-F238E27FC236}">
                <a16:creationId xmlns:a16="http://schemas.microsoft.com/office/drawing/2014/main" id="{0C0B94BA-35E6-2AD0-9860-6D9ECE2C1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133600"/>
            <a:ext cx="3600450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>
                <a:solidFill>
                  <a:srgbClr val="000000"/>
                </a:solidFill>
              </a:rPr>
              <a:t>Принципы либерализма</a:t>
            </a:r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175137E3-3449-2795-861B-DCAE8AAE9B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781300"/>
            <a:ext cx="36004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Право на жизнь, свободу,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собственность </a:t>
            </a:r>
          </a:p>
        </p:txBody>
      </p:sp>
      <p:sp>
        <p:nvSpPr>
          <p:cNvPr id="87054" name="Rectangle 14">
            <a:extLst>
              <a:ext uri="{FF2B5EF4-FFF2-40B4-BE49-F238E27FC236}">
                <a16:creationId xmlns:a16="http://schemas.microsoft.com/office/drawing/2014/main" id="{1770A0EF-B8B2-0E0C-4B5B-155A426B1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573463"/>
            <a:ext cx="36004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Равенство всех перед законом </a:t>
            </a:r>
          </a:p>
        </p:txBody>
      </p:sp>
      <p:sp>
        <p:nvSpPr>
          <p:cNvPr id="87055" name="Rectangle 15">
            <a:extLst>
              <a:ext uri="{FF2B5EF4-FFF2-40B4-BE49-F238E27FC236}">
                <a16:creationId xmlns:a16="http://schemas.microsoft.com/office/drawing/2014/main" id="{C970B27B-5277-C6D9-F08D-DFF2B8F0D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365626"/>
            <a:ext cx="36004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Свобода слова, печати,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собраний </a:t>
            </a:r>
          </a:p>
        </p:txBody>
      </p:sp>
      <p:sp>
        <p:nvSpPr>
          <p:cNvPr id="87056" name="Rectangle 16">
            <a:extLst>
              <a:ext uri="{FF2B5EF4-FFF2-40B4-BE49-F238E27FC236}">
                <a16:creationId xmlns:a16="http://schemas.microsoft.com/office/drawing/2014/main" id="{0B0A0FF3-BEC8-52AA-7BB1-E04BC241E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5156200"/>
            <a:ext cx="36004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Участие всего общества в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управлении государством</a:t>
            </a:r>
          </a:p>
        </p:txBody>
      </p:sp>
      <p:sp>
        <p:nvSpPr>
          <p:cNvPr id="87057" name="Rectangle 17">
            <a:extLst>
              <a:ext uri="{FF2B5EF4-FFF2-40B4-BE49-F238E27FC236}">
                <a16:creationId xmlns:a16="http://schemas.microsoft.com/office/drawing/2014/main" id="{2D42AD86-D611-CE35-7C4C-EF9E3A46A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5949950"/>
            <a:ext cx="3600450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Разделение ветвей власти,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парламентаризм</a:t>
            </a:r>
          </a:p>
        </p:txBody>
      </p:sp>
      <p:sp>
        <p:nvSpPr>
          <p:cNvPr id="87058" name="Rectangle 18">
            <a:extLst>
              <a:ext uri="{FF2B5EF4-FFF2-40B4-BE49-F238E27FC236}">
                <a16:creationId xmlns:a16="http://schemas.microsoft.com/office/drawing/2014/main" id="{17938841-6D68-EF76-D43F-43D9F7093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133600"/>
            <a:ext cx="4897437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В экономике</a:t>
            </a:r>
            <a:r>
              <a:rPr lang="ru-RU" altLang="ru-RU" sz="2000" dirty="0">
                <a:solidFill>
                  <a:srgbClr val="92D050"/>
                </a:solidFill>
              </a:rPr>
              <a:t> </a:t>
            </a:r>
            <a:r>
              <a:rPr lang="ru-RU" altLang="ru-RU" sz="2000" dirty="0">
                <a:solidFill>
                  <a:srgbClr val="000066"/>
                </a:solidFill>
              </a:rPr>
              <a:t>– свободный рынок,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конкуренция, не вмешательство государства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в управлении экономикой</a:t>
            </a:r>
          </a:p>
        </p:txBody>
      </p:sp>
      <p:sp>
        <p:nvSpPr>
          <p:cNvPr id="87059" name="Rectangle 19">
            <a:extLst>
              <a:ext uri="{FF2B5EF4-FFF2-40B4-BE49-F238E27FC236}">
                <a16:creationId xmlns:a16="http://schemas.microsoft.com/office/drawing/2014/main" id="{6EC0BDC5-9FDC-9497-F7C1-E1E9D67B68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3357563"/>
            <a:ext cx="2592388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000066"/>
                </a:solidFill>
              </a:rPr>
              <a:t>В 70-е гг. </a:t>
            </a:r>
            <a:r>
              <a:rPr lang="en-US" altLang="ru-RU" sz="2000" b="1" dirty="0">
                <a:solidFill>
                  <a:srgbClr val="000066"/>
                </a:solidFill>
              </a:rPr>
              <a:t>XIX </a:t>
            </a:r>
            <a:r>
              <a:rPr lang="ru-RU" altLang="ru-RU" sz="2000" b="1" dirty="0">
                <a:solidFill>
                  <a:srgbClr val="000066"/>
                </a:solidFill>
              </a:rPr>
              <a:t>века –</a:t>
            </a:r>
            <a:r>
              <a:rPr lang="ru-RU" altLang="ru-RU" sz="2000" b="1" dirty="0"/>
              <a:t>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«новые либералы»</a:t>
            </a:r>
          </a:p>
        </p:txBody>
      </p:sp>
      <p:sp>
        <p:nvSpPr>
          <p:cNvPr id="87060" name="AutoShape 20">
            <a:extLst>
              <a:ext uri="{FF2B5EF4-FFF2-40B4-BE49-F238E27FC236}">
                <a16:creationId xmlns:a16="http://schemas.microsoft.com/office/drawing/2014/main" id="{933789B4-1299-979B-E06F-14ACC282D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263" y="4365625"/>
            <a:ext cx="288925" cy="360363"/>
          </a:xfrm>
          <a:prstGeom prst="downArrow">
            <a:avLst>
              <a:gd name="adj1" fmla="val 50000"/>
              <a:gd name="adj2" fmla="val 3118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endParaRPr lang="ru-RU" altLang="ru-RU" sz="1800"/>
          </a:p>
        </p:txBody>
      </p:sp>
      <p:sp>
        <p:nvSpPr>
          <p:cNvPr id="87061" name="Rectangle 21">
            <a:extLst>
              <a:ext uri="{FF2B5EF4-FFF2-40B4-BE49-F238E27FC236}">
                <a16:creationId xmlns:a16="http://schemas.microsoft.com/office/drawing/2014/main" id="{424F4C5D-7231-EB7D-E26A-ABF3F9F00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4797425"/>
            <a:ext cx="2592388" cy="18732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Государство должно</a:t>
            </a:r>
            <a:r>
              <a:rPr lang="ru-RU" altLang="ru-RU" sz="2000" dirty="0">
                <a:solidFill>
                  <a:srgbClr val="FF3300"/>
                </a:solidFill>
              </a:rPr>
              <a:t>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проводить реформы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для избежания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революций – в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интересах беднейших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слоев населения</a:t>
            </a:r>
          </a:p>
        </p:txBody>
      </p:sp>
      <p:pic>
        <p:nvPicPr>
          <p:cNvPr id="87062" name="Picture 22">
            <a:extLst>
              <a:ext uri="{FF2B5EF4-FFF2-40B4-BE49-F238E27FC236}">
                <a16:creationId xmlns:a16="http://schemas.microsoft.com/office/drawing/2014/main" id="{E340A1BB-EDF8-05D1-0DC5-BF2B26591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3357563"/>
            <a:ext cx="19716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7063" name="Rectangle 23">
            <a:extLst>
              <a:ext uri="{FF2B5EF4-FFF2-40B4-BE49-F238E27FC236}">
                <a16:creationId xmlns:a16="http://schemas.microsoft.com/office/drawing/2014/main" id="{E9C75A76-EBD9-2BB5-E0EE-ED6B02444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6021388"/>
            <a:ext cx="2087563" cy="6477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1800" b="1" dirty="0">
                <a:solidFill>
                  <a:srgbClr val="92D050"/>
                </a:solidFill>
              </a:rPr>
              <a:t>Уильям </a:t>
            </a:r>
            <a:r>
              <a:rPr lang="ru-RU" altLang="ru-RU" sz="1800" b="1" dirty="0" err="1">
                <a:solidFill>
                  <a:srgbClr val="92D050"/>
                </a:solidFill>
              </a:rPr>
              <a:t>Гладстоун</a:t>
            </a:r>
            <a:endParaRPr lang="ru-RU" altLang="ru-RU" sz="1800" b="1" dirty="0">
              <a:solidFill>
                <a:srgbClr val="92D050"/>
              </a:solidFill>
            </a:endParaRP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1800" b="1" dirty="0">
                <a:solidFill>
                  <a:srgbClr val="92D050"/>
                </a:solidFill>
              </a:rPr>
              <a:t>(1809-1898)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7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7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7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7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7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7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7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7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7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7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7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7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7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7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7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7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7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7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7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4" grpId="0" animBg="1"/>
      <p:bldP spid="87045" grpId="0" animBg="1"/>
      <p:bldP spid="87046" grpId="0" animBg="1"/>
      <p:bldP spid="87054" grpId="0" animBg="1"/>
      <p:bldP spid="87055" grpId="0" animBg="1"/>
      <p:bldP spid="87056" grpId="0" animBg="1"/>
      <p:bldP spid="87057" grpId="0" animBg="1"/>
      <p:bldP spid="87058" grpId="0" animBg="1"/>
      <p:bldP spid="87059" grpId="0" animBg="1"/>
      <p:bldP spid="87060" grpId="0" animBg="1"/>
      <p:bldP spid="87061" grpId="0" animBg="1"/>
      <p:bldP spid="870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DDAC4D8-D534-1D42-48CE-C1E4C0B7EF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3200" b="1">
                <a:solidFill>
                  <a:srgbClr val="000066"/>
                </a:solidFill>
              </a:rPr>
              <a:t>3. Сохранять традиционные ценности!</a:t>
            </a:r>
          </a:p>
        </p:txBody>
      </p:sp>
      <p:sp>
        <p:nvSpPr>
          <p:cNvPr id="88068" name="Rectangle 4">
            <a:extLst>
              <a:ext uri="{FF2B5EF4-FFF2-40B4-BE49-F238E27FC236}">
                <a16:creationId xmlns:a16="http://schemas.microsoft.com/office/drawing/2014/main" id="{3E4D4BED-E923-C10B-A49F-6508074B1C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052513"/>
            <a:ext cx="8928100" cy="10810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 err="1">
                <a:solidFill>
                  <a:srgbClr val="92D050"/>
                </a:solidFill>
              </a:rPr>
              <a:t>Консервати́зм</a:t>
            </a:r>
            <a:r>
              <a:rPr lang="ru-RU" altLang="ru-RU" sz="2000" dirty="0">
                <a:solidFill>
                  <a:srgbClr val="000066"/>
                </a:solidFill>
              </a:rPr>
              <a:t> </a:t>
            </a:r>
            <a:r>
              <a:rPr lang="ru-RU" altLang="ru-RU" sz="2000" dirty="0">
                <a:solidFill>
                  <a:srgbClr val="000000"/>
                </a:solidFill>
              </a:rPr>
              <a:t>(от лат. </a:t>
            </a:r>
            <a:r>
              <a:rPr lang="en-US" altLang="ru-RU" sz="2000" dirty="0">
                <a:solidFill>
                  <a:srgbClr val="000000"/>
                </a:solidFill>
              </a:rPr>
              <a:t>C</a:t>
            </a:r>
            <a:r>
              <a:rPr lang="ru-RU" altLang="ru-RU" sz="2000" dirty="0" err="1">
                <a:solidFill>
                  <a:srgbClr val="000000"/>
                </a:solidFill>
              </a:rPr>
              <a:t>onservo</a:t>
            </a:r>
            <a:r>
              <a:rPr lang="ru-RU" altLang="ru-RU" sz="2000" dirty="0">
                <a:solidFill>
                  <a:srgbClr val="000000"/>
                </a:solidFill>
              </a:rPr>
              <a:t> — сохраняю)</a:t>
            </a:r>
            <a:r>
              <a:rPr lang="ru-RU" altLang="ru-RU" sz="2000" dirty="0">
                <a:solidFill>
                  <a:srgbClr val="000066"/>
                </a:solidFill>
              </a:rPr>
              <a:t> - приверженность традиционным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ценностям и порядкам, социальным или религиозным доктринам,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отстаивающая неприятие радикальных (коренных) реформ </a:t>
            </a:r>
          </a:p>
        </p:txBody>
      </p:sp>
      <p:sp>
        <p:nvSpPr>
          <p:cNvPr id="88069" name="Rectangle 5">
            <a:extLst>
              <a:ext uri="{FF2B5EF4-FFF2-40B4-BE49-F238E27FC236}">
                <a16:creationId xmlns:a16="http://schemas.microsoft.com/office/drawing/2014/main" id="{8DAA88C1-FCE0-7F82-059E-B47B06936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2205038"/>
            <a:ext cx="37433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>
                <a:solidFill>
                  <a:srgbClr val="000000"/>
                </a:solidFill>
              </a:rPr>
              <a:t>Принципы консерватизма</a:t>
            </a:r>
          </a:p>
        </p:txBody>
      </p:sp>
      <p:sp>
        <p:nvSpPr>
          <p:cNvPr id="88070" name="Rectangle 6">
            <a:extLst>
              <a:ext uri="{FF2B5EF4-FFF2-40B4-BE49-F238E27FC236}">
                <a16:creationId xmlns:a16="http://schemas.microsoft.com/office/drawing/2014/main" id="{3354B09F-5839-A452-DEE6-BC01BDD93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2852738"/>
            <a:ext cx="3743325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Традиционные ценности: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религия, монархия, культура</a:t>
            </a:r>
          </a:p>
        </p:txBody>
      </p:sp>
      <p:sp>
        <p:nvSpPr>
          <p:cNvPr id="88074" name="Rectangle 10">
            <a:extLst>
              <a:ext uri="{FF2B5EF4-FFF2-40B4-BE49-F238E27FC236}">
                <a16:creationId xmlns:a16="http://schemas.microsoft.com/office/drawing/2014/main" id="{FD75CE02-65AD-73F0-6CC2-6C2A162DB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716338"/>
            <a:ext cx="37433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Сильная власть государства</a:t>
            </a:r>
          </a:p>
        </p:txBody>
      </p:sp>
      <p:sp>
        <p:nvSpPr>
          <p:cNvPr id="88075" name="Rectangle 11">
            <a:extLst>
              <a:ext uri="{FF2B5EF4-FFF2-40B4-BE49-F238E27FC236}">
                <a16:creationId xmlns:a16="http://schemas.microsoft.com/office/drawing/2014/main" id="{F58A78AC-AFB4-7751-A017-EB040A32C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49" y="4349926"/>
            <a:ext cx="37433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Идея национального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величия</a:t>
            </a:r>
          </a:p>
        </p:txBody>
      </p:sp>
      <p:sp>
        <p:nvSpPr>
          <p:cNvPr id="88076" name="Rectangle 12">
            <a:extLst>
              <a:ext uri="{FF2B5EF4-FFF2-40B4-BE49-F238E27FC236}">
                <a16:creationId xmlns:a16="http://schemas.microsoft.com/office/drawing/2014/main" id="{7D85A5B4-7027-0758-7CBE-4E2114991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5157788"/>
            <a:ext cx="3743325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Идея социального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неравенства</a:t>
            </a:r>
          </a:p>
        </p:txBody>
      </p:sp>
      <p:sp>
        <p:nvSpPr>
          <p:cNvPr id="88077" name="Rectangle 13">
            <a:extLst>
              <a:ext uri="{FF2B5EF4-FFF2-40B4-BE49-F238E27FC236}">
                <a16:creationId xmlns:a16="http://schemas.microsoft.com/office/drawing/2014/main" id="{9AA60852-3BE3-2BFE-42C8-703A481CB2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5949950"/>
            <a:ext cx="3743325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Защита государством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частной собственности</a:t>
            </a:r>
          </a:p>
        </p:txBody>
      </p:sp>
      <p:sp>
        <p:nvSpPr>
          <p:cNvPr id="88078" name="Rectangle 14">
            <a:extLst>
              <a:ext uri="{FF2B5EF4-FFF2-40B4-BE49-F238E27FC236}">
                <a16:creationId xmlns:a16="http://schemas.microsoft.com/office/drawing/2014/main" id="{94A733D1-3182-3593-677C-3540B7B4ED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2205038"/>
            <a:ext cx="5111750" cy="8651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В </a:t>
            </a:r>
            <a:r>
              <a:rPr lang="ru-RU" altLang="ru-RU" sz="2000" dirty="0">
                <a:solidFill>
                  <a:srgbClr val="92D050"/>
                </a:solidFill>
              </a:rPr>
              <a:t>70-е гг. </a:t>
            </a:r>
            <a:r>
              <a:rPr lang="en-US" altLang="ru-RU" sz="2000" dirty="0">
                <a:solidFill>
                  <a:srgbClr val="92D050"/>
                </a:solidFill>
              </a:rPr>
              <a:t>XIX </a:t>
            </a:r>
            <a:r>
              <a:rPr lang="ru-RU" altLang="ru-RU" sz="2000" dirty="0">
                <a:solidFill>
                  <a:srgbClr val="92D050"/>
                </a:solidFill>
              </a:rPr>
              <a:t>века </a:t>
            </a:r>
            <a:r>
              <a:rPr lang="ru-RU" altLang="ru-RU" sz="2000" dirty="0">
                <a:solidFill>
                  <a:srgbClr val="000066"/>
                </a:solidFill>
              </a:rPr>
              <a:t>консерваторы, опасаясь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dirty="0">
                <a:solidFill>
                  <a:srgbClr val="000066"/>
                </a:solidFill>
              </a:rPr>
              <a:t>влияния либералов, </a:t>
            </a:r>
            <a:r>
              <a:rPr lang="ru-RU" altLang="ru-RU" sz="2000" dirty="0">
                <a:solidFill>
                  <a:srgbClr val="92D050"/>
                </a:solidFill>
              </a:rPr>
              <a:t>соглашаются на реформы</a:t>
            </a:r>
          </a:p>
        </p:txBody>
      </p:sp>
      <p:pic>
        <p:nvPicPr>
          <p:cNvPr id="88079" name="Picture 15">
            <a:extLst>
              <a:ext uri="{FF2B5EF4-FFF2-40B4-BE49-F238E27FC236}">
                <a16:creationId xmlns:a16="http://schemas.microsoft.com/office/drawing/2014/main" id="{0D68B34F-59F8-5C44-F41A-7FD1A2B25E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3141663"/>
            <a:ext cx="1689100" cy="280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8080" name="Picture 16">
            <a:extLst>
              <a:ext uri="{FF2B5EF4-FFF2-40B4-BE49-F238E27FC236}">
                <a16:creationId xmlns:a16="http://schemas.microsoft.com/office/drawing/2014/main" id="{8E4496D5-E14A-5ADD-64C2-6BEDC8BCC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4663" y="3141663"/>
            <a:ext cx="2043112" cy="280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081" name="Rectangle 17">
            <a:extLst>
              <a:ext uri="{FF2B5EF4-FFF2-40B4-BE49-F238E27FC236}">
                <a16:creationId xmlns:a16="http://schemas.microsoft.com/office/drawing/2014/main" id="{AF49C48F-63F1-0773-EE80-3B19CA197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4663" y="6092825"/>
            <a:ext cx="2016125" cy="6492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</a:rPr>
              <a:t>Бенджамин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</a:rPr>
              <a:t>Дизраэли</a:t>
            </a:r>
          </a:p>
        </p:txBody>
      </p:sp>
      <p:sp>
        <p:nvSpPr>
          <p:cNvPr id="88082" name="Rectangle 18">
            <a:extLst>
              <a:ext uri="{FF2B5EF4-FFF2-40B4-BE49-F238E27FC236}">
                <a16:creationId xmlns:a16="http://schemas.microsoft.com/office/drawing/2014/main" id="{F3D377C9-B6CF-48BD-7A9A-340DDCBFC4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2950" y="6092825"/>
            <a:ext cx="1727200" cy="6492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</a:rPr>
              <a:t>Отто фон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</a:rPr>
              <a:t>Бисмарк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8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8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8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8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8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8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8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8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80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80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8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8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8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8" grpId="0" animBg="1"/>
      <p:bldP spid="88069" grpId="0" animBg="1"/>
      <p:bldP spid="88070" grpId="0" animBg="1"/>
      <p:bldP spid="88074" grpId="0" animBg="1"/>
      <p:bldP spid="88075" grpId="0" animBg="1"/>
      <p:bldP spid="88076" grpId="0" animBg="1"/>
      <p:bldP spid="88077" grpId="0" animBg="1"/>
      <p:bldP spid="88078" grpId="0" animBg="1"/>
      <p:bldP spid="88081" grpId="0" animBg="1"/>
      <p:bldP spid="8808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F88363A-76B5-E15D-AAA2-8BEACE1E8E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036050" cy="6477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3100" b="1">
                <a:solidFill>
                  <a:srgbClr val="000066"/>
                </a:solidFill>
              </a:rPr>
              <a:t>4. Почему появились социалистические учения?</a:t>
            </a:r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2F54B1D3-FD60-9844-8441-400CAE6E0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052513"/>
            <a:ext cx="8928100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 dirty="0" err="1">
                <a:solidFill>
                  <a:srgbClr val="92D050"/>
                </a:solidFill>
              </a:rPr>
              <a:t>Социали́зм</a:t>
            </a:r>
            <a:r>
              <a:rPr lang="ru-RU" altLang="ru-RU" sz="2400" dirty="0">
                <a:solidFill>
                  <a:srgbClr val="92D050"/>
                </a:solidFill>
              </a:rPr>
              <a:t> </a:t>
            </a:r>
            <a:r>
              <a:rPr lang="ru-RU" altLang="ru-RU" sz="2400" dirty="0">
                <a:solidFill>
                  <a:srgbClr val="000066"/>
                </a:solidFill>
              </a:rPr>
              <a:t> </a:t>
            </a:r>
            <a:r>
              <a:rPr lang="ru-RU" altLang="ru-RU" sz="2400" dirty="0">
                <a:solidFill>
                  <a:srgbClr val="000000"/>
                </a:solidFill>
              </a:rPr>
              <a:t>(</a:t>
            </a:r>
            <a:r>
              <a:rPr lang="ru-RU" altLang="ru-RU" sz="2400" dirty="0">
                <a:solidFill>
                  <a:srgbClr val="000066"/>
                </a:solidFill>
              </a:rPr>
              <a:t>от лат. </a:t>
            </a:r>
            <a:r>
              <a:rPr lang="ru-RU" altLang="ru-RU" sz="2400" dirty="0" err="1">
                <a:solidFill>
                  <a:srgbClr val="000066"/>
                </a:solidFill>
              </a:rPr>
              <a:t>socialis</a:t>
            </a:r>
            <a:r>
              <a:rPr lang="ru-RU" altLang="ru-RU" sz="2400" dirty="0">
                <a:solidFill>
                  <a:srgbClr val="000066"/>
                </a:solidFill>
              </a:rPr>
              <a:t> - общественный</a:t>
            </a:r>
            <a:r>
              <a:rPr lang="ru-RU" altLang="ru-RU" sz="2400" dirty="0">
                <a:solidFill>
                  <a:srgbClr val="000000"/>
                </a:solidFill>
              </a:rPr>
              <a:t>)</a:t>
            </a:r>
            <a:r>
              <a:rPr lang="ru-RU" altLang="ru-RU" sz="2400" dirty="0">
                <a:solidFill>
                  <a:srgbClr val="000066"/>
                </a:solidFill>
              </a:rPr>
              <a:t> - идеология, которая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dirty="0">
                <a:solidFill>
                  <a:srgbClr val="000066"/>
                </a:solidFill>
              </a:rPr>
              <a:t>предусматривает построение социалистического общества.</a:t>
            </a:r>
            <a:r>
              <a:rPr lang="ru-RU" altLang="ru-RU" sz="1800" dirty="0"/>
              <a:t> </a:t>
            </a:r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9507FB57-9443-4CA8-E352-67290FF96C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989138"/>
            <a:ext cx="3743325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400" b="1">
                <a:solidFill>
                  <a:srgbClr val="000000"/>
                </a:solidFill>
              </a:rPr>
              <a:t>Принципы социализма</a:t>
            </a:r>
          </a:p>
        </p:txBody>
      </p:sp>
      <p:sp>
        <p:nvSpPr>
          <p:cNvPr id="89094" name="Rectangle 6">
            <a:extLst>
              <a:ext uri="{FF2B5EF4-FFF2-40B4-BE49-F238E27FC236}">
                <a16:creationId xmlns:a16="http://schemas.microsoft.com/office/drawing/2014/main" id="{10230AD0-8B15-FA8E-0C47-F4DF9E8B60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2636838"/>
            <a:ext cx="3743325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100" b="1" dirty="0">
                <a:solidFill>
                  <a:srgbClr val="92D050"/>
                </a:solidFill>
              </a:rPr>
              <a:t>Смена частной собственности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100" b="1" dirty="0">
                <a:solidFill>
                  <a:srgbClr val="92D050"/>
                </a:solidFill>
              </a:rPr>
              <a:t>на средства производства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100" b="1" dirty="0">
                <a:solidFill>
                  <a:srgbClr val="92D050"/>
                </a:solidFill>
              </a:rPr>
              <a:t>общественной</a:t>
            </a:r>
          </a:p>
        </p:txBody>
      </p:sp>
      <p:sp>
        <p:nvSpPr>
          <p:cNvPr id="89095" name="Rectangle 7">
            <a:extLst>
              <a:ext uri="{FF2B5EF4-FFF2-40B4-BE49-F238E27FC236}">
                <a16:creationId xmlns:a16="http://schemas.microsoft.com/office/drawing/2014/main" id="{C051C1C5-C7D8-B02F-D720-F1C387E9DA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860800"/>
            <a:ext cx="3743325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100" b="1" dirty="0">
                <a:solidFill>
                  <a:srgbClr val="92D050"/>
                </a:solidFill>
              </a:rPr>
              <a:t>Социальное и имущественное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100" b="1" dirty="0">
                <a:solidFill>
                  <a:srgbClr val="92D050"/>
                </a:solidFill>
              </a:rPr>
              <a:t>равенство</a:t>
            </a:r>
          </a:p>
        </p:txBody>
      </p:sp>
      <p:sp>
        <p:nvSpPr>
          <p:cNvPr id="89096" name="Rectangle 8">
            <a:extLst>
              <a:ext uri="{FF2B5EF4-FFF2-40B4-BE49-F238E27FC236}">
                <a16:creationId xmlns:a16="http://schemas.microsoft.com/office/drawing/2014/main" id="{05CC1F7F-920C-0FDC-CAE5-CBB2EE631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4724400"/>
            <a:ext cx="3743325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100" b="1" dirty="0">
                <a:solidFill>
                  <a:srgbClr val="92D050"/>
                </a:solidFill>
              </a:rPr>
              <a:t>Демократическая республика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endParaRPr lang="ru-RU" altLang="ru-RU" sz="2100" b="1" dirty="0">
              <a:solidFill>
                <a:srgbClr val="FF3300"/>
              </a:solidFill>
            </a:endParaRPr>
          </a:p>
        </p:txBody>
      </p:sp>
      <p:sp>
        <p:nvSpPr>
          <p:cNvPr id="89097" name="Rectangle 9">
            <a:extLst>
              <a:ext uri="{FF2B5EF4-FFF2-40B4-BE49-F238E27FC236}">
                <a16:creationId xmlns:a16="http://schemas.microsoft.com/office/drawing/2014/main" id="{E2EE2E0F-B546-A3EA-7E47-389CB627A9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91" y="5588001"/>
            <a:ext cx="3743325" cy="10080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100" b="1" dirty="0">
                <a:solidFill>
                  <a:srgbClr val="92D050"/>
                </a:solidFill>
              </a:rPr>
              <a:t>Отсутствие эксплуатация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100" b="1" dirty="0">
                <a:solidFill>
                  <a:srgbClr val="92D050"/>
                </a:solidFill>
              </a:rPr>
              <a:t>человека человеком и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100" b="1" dirty="0">
                <a:solidFill>
                  <a:srgbClr val="92D050"/>
                </a:solidFill>
              </a:rPr>
              <a:t>социальное угнетение</a:t>
            </a:r>
            <a:r>
              <a:rPr lang="ru-RU" altLang="ru-RU" sz="1800" dirty="0">
                <a:solidFill>
                  <a:srgbClr val="92D050"/>
                </a:solidFill>
              </a:rPr>
              <a:t> </a:t>
            </a:r>
          </a:p>
        </p:txBody>
      </p:sp>
      <p:pic>
        <p:nvPicPr>
          <p:cNvPr id="89098" name="Picture 10">
            <a:extLst>
              <a:ext uri="{FF2B5EF4-FFF2-40B4-BE49-F238E27FC236}">
                <a16:creationId xmlns:a16="http://schemas.microsoft.com/office/drawing/2014/main" id="{C4B69C58-2D43-2401-A6A1-D3312550EA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2852738"/>
            <a:ext cx="1533525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101" name="Rectangle 13">
            <a:extLst>
              <a:ext uri="{FF2B5EF4-FFF2-40B4-BE49-F238E27FC236}">
                <a16:creationId xmlns:a16="http://schemas.microsoft.com/office/drawing/2014/main" id="{5AEFE9D2-CC9B-2A53-25F2-19CB72952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4941888"/>
            <a:ext cx="151288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Анри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Сен-Симон</a:t>
            </a:r>
          </a:p>
        </p:txBody>
      </p:sp>
      <p:pic>
        <p:nvPicPr>
          <p:cNvPr id="89102" name="Picture 14">
            <a:extLst>
              <a:ext uri="{FF2B5EF4-FFF2-40B4-BE49-F238E27FC236}">
                <a16:creationId xmlns:a16="http://schemas.microsoft.com/office/drawing/2014/main" id="{D29CA47B-007B-45E7-55F9-55E1FAA2B3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2852738"/>
            <a:ext cx="1579563" cy="2017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103" name="Rectangle 15">
            <a:extLst>
              <a:ext uri="{FF2B5EF4-FFF2-40B4-BE49-F238E27FC236}">
                <a16:creationId xmlns:a16="http://schemas.microsoft.com/office/drawing/2014/main" id="{BA9DDFAD-40FF-90C3-E72A-967D187FE3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8076" y="4941888"/>
            <a:ext cx="151288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Шарль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Фурье</a:t>
            </a:r>
          </a:p>
        </p:txBody>
      </p:sp>
      <p:sp>
        <p:nvSpPr>
          <p:cNvPr id="89104" name="Rectangle 16">
            <a:extLst>
              <a:ext uri="{FF2B5EF4-FFF2-40B4-BE49-F238E27FC236}">
                <a16:creationId xmlns:a16="http://schemas.microsoft.com/office/drawing/2014/main" id="{11713748-5676-31F5-649C-88DBB688F1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4941888"/>
            <a:ext cx="151288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Роберт 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 dirty="0">
                <a:solidFill>
                  <a:srgbClr val="92D050"/>
                </a:solidFill>
              </a:rPr>
              <a:t>Оуэн</a:t>
            </a:r>
          </a:p>
        </p:txBody>
      </p:sp>
      <p:pic>
        <p:nvPicPr>
          <p:cNvPr id="89105" name="Picture 17">
            <a:extLst>
              <a:ext uri="{FF2B5EF4-FFF2-40B4-BE49-F238E27FC236}">
                <a16:creationId xmlns:a16="http://schemas.microsoft.com/office/drawing/2014/main" id="{CF8A2BDB-597B-8AFC-E811-15C89D9AF0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2852738"/>
            <a:ext cx="1563687" cy="1978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9106" name="Rectangle 18">
            <a:extLst>
              <a:ext uri="{FF2B5EF4-FFF2-40B4-BE49-F238E27FC236}">
                <a16:creationId xmlns:a16="http://schemas.microsoft.com/office/drawing/2014/main" id="{4B49951E-DD60-971F-AE9D-7F7BC8EE1B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060575"/>
            <a:ext cx="4968875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200" b="1" dirty="0">
                <a:solidFill>
                  <a:srgbClr val="92D050"/>
                </a:solidFill>
              </a:rPr>
              <a:t>Первые европейские социалисты</a:t>
            </a:r>
          </a:p>
        </p:txBody>
      </p:sp>
      <p:sp>
        <p:nvSpPr>
          <p:cNvPr id="89107" name="Rectangle 19">
            <a:extLst>
              <a:ext uri="{FF2B5EF4-FFF2-40B4-BE49-F238E27FC236}">
                <a16:creationId xmlns:a16="http://schemas.microsoft.com/office/drawing/2014/main" id="{D87277F1-C95E-D424-0D24-D9D65D951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5876925"/>
            <a:ext cx="4897438" cy="7191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SzPct val="75000"/>
              <a:buBlip>
                <a:blip r:embed="rId2"/>
              </a:buBlip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10500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10500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10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</a:rPr>
              <a:t>В своих произведениях пытались создать</a:t>
            </a:r>
          </a:p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ru-RU" altLang="ru-RU" sz="2000" b="1">
                <a:solidFill>
                  <a:srgbClr val="000066"/>
                </a:solidFill>
              </a:rPr>
              <a:t>общество всеобщего равенства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9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9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9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9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9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89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89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89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2" grpId="0" animBg="1"/>
      <p:bldP spid="89093" grpId="0" animBg="1"/>
      <p:bldP spid="89094" grpId="0" animBg="1"/>
      <p:bldP spid="89095" grpId="0" animBg="1"/>
      <p:bldP spid="89096" grpId="0" animBg="1"/>
      <p:bldP spid="89097" grpId="0" animBg="1"/>
      <p:bldP spid="89101" grpId="0" animBg="1"/>
      <p:bldP spid="89103" grpId="0" animBg="1"/>
      <p:bldP spid="89104" grpId="0" animBg="1"/>
      <p:bldP spid="89106" grpId="0" animBg="1"/>
      <p:bldP spid="89107" grpId="0" animBg="1"/>
    </p:bldLst>
  </p:timing>
</p:sld>
</file>

<file path=ppt/theme/theme1.xml><?xml version="1.0" encoding="utf-8"?>
<a:theme xmlns:a="http://schemas.openxmlformats.org/drawingml/2006/main" name="Вид">
  <a:themeElements>
    <a:clrScheme name="Вид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Вид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ид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1033</TotalTime>
  <Words>224</Words>
  <Application>Microsoft Office PowerPoint</Application>
  <PresentationFormat>Экран (4:3)</PresentationFormat>
  <Paragraphs>78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Century Schoolbook</vt:lpstr>
      <vt:lpstr>Times New Roman</vt:lpstr>
      <vt:lpstr>Wingdings 2</vt:lpstr>
      <vt:lpstr>Вид</vt:lpstr>
      <vt:lpstr>Либералы, консерваторы, социалисты: какими должно быть общество и государство  </vt:lpstr>
      <vt:lpstr>1. Каким быть обществу?</vt:lpstr>
      <vt:lpstr>2. Разрешено все, что не запрещено.</vt:lpstr>
      <vt:lpstr>3. Сохранять традиционные ценности!</vt:lpstr>
      <vt:lpstr>4. Почему появились социалистические учения?</vt:lpstr>
    </vt:vector>
  </TitlesOfParts>
  <Company>Gimn1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капитализма в Западной Европе в XIX веке</dc:title>
  <dc:creator>Admin</dc:creator>
  <cp:lastModifiedBy>1</cp:lastModifiedBy>
  <cp:revision>94</cp:revision>
  <cp:lastPrinted>1601-01-01T00:00:00Z</cp:lastPrinted>
  <dcterms:created xsi:type="dcterms:W3CDTF">2009-09-07T04:35:53Z</dcterms:created>
  <dcterms:modified xsi:type="dcterms:W3CDTF">2023-10-04T10:31:20Z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1049</vt:i4>
  </property>
</Properties>
</file>